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92" r:id="rId6"/>
    <p:sldId id="283" r:id="rId7"/>
    <p:sldId id="293" r:id="rId8"/>
    <p:sldId id="284" r:id="rId9"/>
    <p:sldId id="285" r:id="rId10"/>
    <p:sldId id="294" r:id="rId11"/>
    <p:sldId id="295" r:id="rId12"/>
    <p:sldId id="286" r:id="rId13"/>
    <p:sldId id="291" r:id="rId14"/>
    <p:sldId id="296" r:id="rId15"/>
    <p:sldId id="29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нстантин Израилов" initials="КИ" lastIdx="1" clrIdx="0">
    <p:extLst>
      <p:ext uri="{19B8F6BF-5375-455C-9EA6-DF929625EA0E}">
        <p15:presenceInfo xmlns:p15="http://schemas.microsoft.com/office/powerpoint/2012/main" userId="84a72d3cd4bec2b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3F85"/>
    <a:srgbClr val="EAEAEA"/>
    <a:srgbClr val="2881E2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>
      <p:cViewPr varScale="1">
        <p:scale>
          <a:sx n="75" d="100"/>
          <a:sy n="75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9-10T20:26:51.903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0" name="Picture 28" descr="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764213"/>
            <a:ext cx="4724400" cy="56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48425"/>
            <a:ext cx="2133600" cy="24447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31888" y="228600"/>
            <a:ext cx="2297112" cy="244475"/>
          </a:xfrm>
        </p:spPr>
        <p:txBody>
          <a:bodyPr/>
          <a:lstStyle>
            <a:lvl1pPr algn="l">
              <a:defRPr sz="1200" b="1" i="1">
                <a:solidFill>
                  <a:schemeClr val="tx2"/>
                </a:solidFill>
              </a:defRPr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454400" y="6465888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5F80D821-3503-4B8D-8FAE-464121868B70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152400" y="152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400" b="1" i="1"/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0600" y="5791200"/>
            <a:ext cx="4800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/>
            </a:lvl1pPr>
          </a:lstStyle>
          <a:p>
            <a:pPr lvl="0"/>
            <a:r>
              <a:rPr lang="ru-RU" altLang="ru-RU" noProof="0"/>
              <a:t>Образец подзаголовка</a:t>
            </a:r>
            <a:endParaRPr lang="en-US" altLang="ru-RU" noProof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986338"/>
            <a:ext cx="7924800" cy="6826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4400" b="0"/>
            </a:lvl1pPr>
          </a:lstStyle>
          <a:p>
            <a:pPr lvl="0"/>
            <a:r>
              <a:rPr lang="ru-RU" altLang="ru-RU" noProof="0"/>
              <a:t>Образец заголовка</a:t>
            </a:r>
            <a:endParaRPr lang="en-US" altLang="ru-RU" noProof="0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gray">
          <a:xfrm>
            <a:off x="0" y="0"/>
            <a:ext cx="2971800" cy="152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gray">
          <a:xfrm>
            <a:off x="2971800" y="0"/>
            <a:ext cx="6172200" cy="152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594031-E1F1-44D5-B01E-779DC8E1042B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534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72300" y="427038"/>
            <a:ext cx="1790700" cy="59848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00200" y="427038"/>
            <a:ext cx="5219700" cy="5984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F5BE91-0ADA-424D-AF38-594C5DB1B59F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72957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27038"/>
            <a:ext cx="6688138" cy="4873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611313" y="1535113"/>
            <a:ext cx="7151687" cy="4876800"/>
          </a:xfrm>
        </p:spPr>
        <p:txBody>
          <a:bodyPr/>
          <a:lstStyle/>
          <a:p>
            <a:r>
              <a:rPr lang="ru-RU"/>
              <a:t>Вставка таблицы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934200" y="6515100"/>
            <a:ext cx="20574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4191000" y="6494463"/>
            <a:ext cx="838200" cy="320675"/>
          </a:xfrm>
        </p:spPr>
        <p:txBody>
          <a:bodyPr/>
          <a:lstStyle>
            <a:lvl1pPr>
              <a:defRPr/>
            </a:lvl1pPr>
          </a:lstStyle>
          <a:p>
            <a:fld id="{C2C25A2B-8E8A-4EA4-907C-0C061983E0AB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293688" y="6494463"/>
            <a:ext cx="1905000" cy="32067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381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9ADA52-D4CB-4FFD-92CA-7862381B29E0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8580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3B42C3-6EB9-4225-904A-E1E388961232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42817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11313" y="1535113"/>
            <a:ext cx="3498850" cy="4876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62563" y="1535113"/>
            <a:ext cx="3500437" cy="4876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20BB2F-8C99-4E0B-A4DC-064EA547EF0B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523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C66EC9-DD1A-4E75-84A8-D9A46045EDE7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8255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2D25D8-9EA2-45EC-8F29-21E1B85E1F6C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4402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2A8314-6C76-4A24-BE4B-7839365AA6E7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3191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372744-6596-402C-B9C3-2DFE3B2E27AA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1584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4AF12B-91EE-4747-98E6-1DCD63A69275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9794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Rectangle 82"/>
          <p:cNvSpPr>
            <a:spLocks noChangeArrowheads="1"/>
          </p:cNvSpPr>
          <p:nvPr/>
        </p:nvSpPr>
        <p:spPr bwMode="gray">
          <a:xfrm>
            <a:off x="1371600" y="0"/>
            <a:ext cx="7772400" cy="228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99" name="Rectangle 75"/>
          <p:cNvSpPr>
            <a:spLocks noChangeArrowheads="1"/>
          </p:cNvSpPr>
          <p:nvPr/>
        </p:nvSpPr>
        <p:spPr bwMode="gray">
          <a:xfrm>
            <a:off x="0" y="1465263"/>
            <a:ext cx="9144000" cy="5392737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tint val="48627"/>
                  <a:invGamma/>
                </a:srgbClr>
              </a:gs>
              <a:gs pos="100000">
                <a:srgbClr val="DDDDDD">
                  <a:alpha val="64000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1611313" y="1535113"/>
            <a:ext cx="715168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934200" y="6515100"/>
            <a:ext cx="20574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 altLang="ru-RU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494463"/>
            <a:ext cx="8382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DAD5C019-EF87-43CA-8EAA-4B2527A1B835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600200" y="427038"/>
            <a:ext cx="668813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91" name="Text Box 67"/>
          <p:cNvSpPr txBox="1">
            <a:spLocks noChangeArrowheads="1"/>
          </p:cNvSpPr>
          <p:nvPr/>
        </p:nvSpPr>
        <p:spPr bwMode="gray">
          <a:xfrm>
            <a:off x="173038" y="33338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000" b="1" i="1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1097" name="Rectangle 73" descr="Dark horizontal"/>
          <p:cNvSpPr>
            <a:spLocks noChangeArrowheads="1"/>
          </p:cNvSpPr>
          <p:nvPr/>
        </p:nvSpPr>
        <p:spPr bwMode="gray">
          <a:xfrm>
            <a:off x="0" y="1439863"/>
            <a:ext cx="1423988" cy="5445125"/>
          </a:xfrm>
          <a:prstGeom prst="rect">
            <a:avLst/>
          </a:prstGeom>
          <a:pattFill prst="dkHorz">
            <a:fgClr>
              <a:schemeClr val="accent1"/>
            </a:fgClr>
            <a:bgClr>
              <a:schemeClr val="tx2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93688" y="6494463"/>
            <a:ext cx="1905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altLang="ru-RU"/>
          </a:p>
        </p:txBody>
      </p:sp>
      <p:graphicFrame>
        <p:nvGraphicFramePr>
          <p:cNvPr id="1105" name="Object 81"/>
          <p:cNvGraphicFramePr>
            <a:graphicFrameLocks noChangeAspect="1"/>
          </p:cNvGraphicFramePr>
          <p:nvPr/>
        </p:nvGraphicFramePr>
        <p:xfrm>
          <a:off x="0" y="179388"/>
          <a:ext cx="142081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" name="Image" r:id="rId15" imgW="2526984" imgH="2476190" progId="Photoshop.Image.7">
                  <p:embed/>
                </p:oleObj>
              </mc:Choice>
              <mc:Fallback>
                <p:oleObj name="Image" r:id="rId15" imgW="2526984" imgH="2476190" progId="Photoshop.Image.7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9388"/>
                        <a:ext cx="1420813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6" name="Rectangle 72"/>
          <p:cNvSpPr>
            <a:spLocks noChangeArrowheads="1"/>
          </p:cNvSpPr>
          <p:nvPr/>
        </p:nvSpPr>
        <p:spPr bwMode="gray">
          <a:xfrm>
            <a:off x="9525" y="0"/>
            <a:ext cx="1412875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onstantin.izrailov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4906615"/>
            <a:ext cx="7924800" cy="682625"/>
          </a:xfrm>
        </p:spPr>
        <p:txBody>
          <a:bodyPr/>
          <a:lstStyle/>
          <a:p>
            <a:r>
              <a:rPr lang="ru-RU" altLang="ru-RU" sz="3200" dirty="0"/>
              <a:t>Лекция 1. Введение в курс</a:t>
            </a:r>
            <a:br>
              <a:rPr lang="ru-RU" altLang="ru-RU" sz="3200" dirty="0"/>
            </a:br>
            <a:r>
              <a:rPr lang="ru-RU" altLang="ru-RU" sz="3200" dirty="0"/>
              <a:t>"Защита программ и данных"</a:t>
            </a:r>
            <a:endParaRPr lang="en-US" alt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Опрос</a:t>
            </a:r>
            <a:r>
              <a:rPr lang="en-US" dirty="0"/>
              <a:t> – </a:t>
            </a:r>
            <a:r>
              <a:rPr lang="ru-RU" dirty="0"/>
              <a:t>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1) Номер группы (</a:t>
            </a:r>
            <a:r>
              <a:rPr lang="ru-RU" sz="2400" i="1" dirty="0"/>
              <a:t>ФИО </a:t>
            </a:r>
            <a:r>
              <a:rPr lang="en-US" sz="2400" i="1" dirty="0"/>
              <a:t>–</a:t>
            </a:r>
            <a:r>
              <a:rPr lang="ru-RU" sz="2400" i="1" dirty="0"/>
              <a:t> по желанию</a:t>
            </a:r>
            <a:r>
              <a:rPr lang="ru-RU" sz="2400" dirty="0"/>
              <a:t>)</a:t>
            </a:r>
          </a:p>
          <a:p>
            <a:pPr lvl="1"/>
            <a:r>
              <a:rPr lang="ru-RU" sz="2200" dirty="0"/>
              <a:t>ИКТ-61</a:t>
            </a:r>
            <a:r>
              <a:rPr lang="en-US" sz="2200" dirty="0"/>
              <a:t>/</a:t>
            </a:r>
            <a:r>
              <a:rPr lang="ru-RU" sz="2200" dirty="0"/>
              <a:t>62</a:t>
            </a:r>
            <a:r>
              <a:rPr lang="en-US" sz="2200" dirty="0"/>
              <a:t>/</a:t>
            </a:r>
            <a:r>
              <a:rPr lang="ru-RU" sz="2200" dirty="0"/>
              <a:t>63</a:t>
            </a:r>
            <a:r>
              <a:rPr lang="en-US" sz="2200" dirty="0"/>
              <a:t>/</a:t>
            </a:r>
            <a:r>
              <a:rPr lang="ru-RU" sz="2200" dirty="0"/>
              <a:t>64 (</a:t>
            </a:r>
            <a:r>
              <a:rPr lang="ru-RU" sz="2200" i="1" dirty="0"/>
              <a:t>ФИО</a:t>
            </a:r>
            <a:r>
              <a:rPr lang="ru-RU" sz="2200" dirty="0"/>
              <a:t>)</a:t>
            </a:r>
          </a:p>
          <a:p>
            <a:r>
              <a:rPr lang="ru-RU" sz="2400" dirty="0"/>
              <a:t>2) Знакомые языки программирования</a:t>
            </a:r>
          </a:p>
          <a:p>
            <a:pPr lvl="1"/>
            <a:r>
              <a:rPr lang="en-US" sz="2200" dirty="0"/>
              <a:t>C/C++/C#/Java/Python/Perl/Ruby/</a:t>
            </a:r>
            <a:r>
              <a:rPr lang="en-US" sz="2200" dirty="0" err="1"/>
              <a:t>Asm</a:t>
            </a:r>
            <a:r>
              <a:rPr lang="en-US" sz="2200" dirty="0"/>
              <a:t>/…</a:t>
            </a:r>
          </a:p>
          <a:p>
            <a:r>
              <a:rPr lang="en-US" sz="2400" dirty="0"/>
              <a:t>3) </a:t>
            </a:r>
            <a:r>
              <a:rPr lang="ru-RU" sz="2400" dirty="0"/>
              <a:t>Знакомые ассемблерные коды </a:t>
            </a:r>
            <a:r>
              <a:rPr lang="en-US" sz="2400" dirty="0"/>
              <a:t>CPU</a:t>
            </a:r>
            <a:endParaRPr lang="ru-RU" sz="2400" dirty="0"/>
          </a:p>
          <a:p>
            <a:pPr lvl="1"/>
            <a:r>
              <a:rPr lang="en-US" sz="2200" dirty="0"/>
              <a:t>Intel/</a:t>
            </a:r>
            <a:r>
              <a:rPr lang="en-US" sz="2200" dirty="0" err="1"/>
              <a:t>Amd</a:t>
            </a:r>
            <a:r>
              <a:rPr lang="en-US" sz="2200" dirty="0"/>
              <a:t>/PowerPC/MIPS/…</a:t>
            </a:r>
          </a:p>
          <a:p>
            <a:r>
              <a:rPr lang="en-US" sz="2400" dirty="0"/>
              <a:t>4) </a:t>
            </a:r>
            <a:r>
              <a:rPr lang="ru-RU" sz="2400" dirty="0"/>
              <a:t>Опыт в создании уязвимостей</a:t>
            </a:r>
            <a:r>
              <a:rPr lang="ru-RU" sz="2400" dirty="0">
                <a:solidFill>
                  <a:schemeClr val="tx1"/>
                </a:solidFill>
              </a:rPr>
              <a:t>*</a:t>
            </a:r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</a:p>
          <a:p>
            <a:r>
              <a:rPr lang="ru-RU" sz="2400" dirty="0"/>
              <a:t>5) Опыт в поиске уязвимостей</a:t>
            </a:r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</a:p>
          <a:p>
            <a:pPr lvl="2"/>
            <a:endParaRPr lang="ru-RU" sz="2000" dirty="0"/>
          </a:p>
          <a:p>
            <a:pPr lvl="2"/>
            <a:endParaRPr lang="ru-RU" sz="2000" dirty="0"/>
          </a:p>
          <a:p>
            <a:pPr lvl="2"/>
            <a:endParaRPr lang="ru-RU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7F7B32-C3A4-4808-8EE8-F2EFC126DB4E}"/>
              </a:ext>
            </a:extLst>
          </p:cNvPr>
          <p:cNvSpPr txBox="1"/>
          <p:nvPr/>
        </p:nvSpPr>
        <p:spPr>
          <a:xfrm>
            <a:off x="1584600" y="6023029"/>
            <a:ext cx="745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Уязвимость (здесь) </a:t>
            </a:r>
            <a:r>
              <a:rPr lang="en-US" i="1" dirty="0"/>
              <a:t>–</a:t>
            </a:r>
            <a:r>
              <a:rPr lang="ru-RU" i="1" dirty="0"/>
              <a:t> злонамеренная ошибка (вирус), внедренная или созданная в программе (системе)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3729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Опрос</a:t>
            </a:r>
            <a:r>
              <a:rPr lang="en-US" dirty="0"/>
              <a:t> – </a:t>
            </a:r>
            <a:r>
              <a:rPr lang="ru-RU" dirty="0"/>
              <a:t>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6) Опыт в кодировании собственного ПО</a:t>
            </a:r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</a:p>
          <a:p>
            <a:r>
              <a:rPr lang="en-US" sz="2400" dirty="0"/>
              <a:t>7) </a:t>
            </a:r>
            <a:r>
              <a:rPr lang="ru-RU" sz="2400" dirty="0"/>
              <a:t>Опыт в создании архитектуры ПО</a:t>
            </a:r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</a:p>
          <a:p>
            <a:r>
              <a:rPr lang="en-US" sz="2400" dirty="0"/>
              <a:t>8</a:t>
            </a:r>
            <a:r>
              <a:rPr lang="ru-RU" sz="2400" dirty="0"/>
              <a:t>) Опыт </a:t>
            </a:r>
            <a:r>
              <a:rPr lang="en-US" sz="2400" dirty="0"/>
              <a:t>“</a:t>
            </a:r>
            <a:r>
              <a:rPr lang="ru-RU" sz="2400" dirty="0"/>
              <a:t>реверс-</a:t>
            </a:r>
            <a:r>
              <a:rPr lang="ru-RU" sz="2400" dirty="0" err="1"/>
              <a:t>инжениринга</a:t>
            </a:r>
            <a:r>
              <a:rPr lang="en-US" sz="2400" dirty="0"/>
              <a:t>”</a:t>
            </a:r>
            <a:endParaRPr lang="ru-RU" sz="2400" dirty="0"/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  <a:endParaRPr lang="en-US" sz="2200" dirty="0"/>
          </a:p>
          <a:p>
            <a:r>
              <a:rPr lang="en-US" sz="2400" dirty="0"/>
              <a:t>9) </a:t>
            </a:r>
            <a:r>
              <a:rPr lang="ru-RU" sz="2400" dirty="0"/>
              <a:t>Опыт во взломе программ</a:t>
            </a:r>
          </a:p>
          <a:p>
            <a:pPr lvl="1"/>
            <a:r>
              <a:rPr lang="ru-RU" sz="2200" dirty="0"/>
              <a:t>Да</a:t>
            </a:r>
            <a:r>
              <a:rPr lang="en-US" sz="2200" dirty="0"/>
              <a:t>/</a:t>
            </a:r>
            <a:r>
              <a:rPr lang="ru-RU" sz="2200" dirty="0"/>
              <a:t>Нет</a:t>
            </a:r>
            <a:endParaRPr lang="en-US" sz="2200" dirty="0"/>
          </a:p>
          <a:p>
            <a:r>
              <a:rPr lang="ru-RU" sz="2400" dirty="0"/>
              <a:t>10) Видите в будущем себя</a:t>
            </a:r>
          </a:p>
          <a:p>
            <a:pPr lvl="1"/>
            <a:r>
              <a:rPr lang="ru-RU" sz="2200" dirty="0"/>
              <a:t>Инженер</a:t>
            </a:r>
            <a:r>
              <a:rPr lang="en-US" sz="2200" dirty="0"/>
              <a:t>/</a:t>
            </a:r>
            <a:r>
              <a:rPr lang="ru-RU" sz="2200" dirty="0"/>
              <a:t>Ученый</a:t>
            </a:r>
            <a:r>
              <a:rPr lang="en-US" sz="2200" dirty="0"/>
              <a:t>/</a:t>
            </a:r>
            <a:r>
              <a:rPr lang="ru-RU" sz="2200" dirty="0" err="1"/>
              <a:t>Ч.Искусства</a:t>
            </a:r>
            <a:r>
              <a:rPr lang="en-US" sz="2200" dirty="0"/>
              <a:t>/</a:t>
            </a:r>
            <a:r>
              <a:rPr lang="ru-RU" sz="2200" dirty="0"/>
              <a:t>Миллионер</a:t>
            </a:r>
            <a:r>
              <a:rPr lang="en-US" sz="2200" dirty="0"/>
              <a:t>/…</a:t>
            </a:r>
            <a:endParaRPr lang="ru-RU" sz="2200" dirty="0"/>
          </a:p>
          <a:p>
            <a:pPr lvl="2"/>
            <a:endParaRPr lang="ru-RU" sz="2000" dirty="0"/>
          </a:p>
          <a:p>
            <a:pPr lvl="2"/>
            <a:endParaRPr lang="ru-RU" sz="2000" dirty="0"/>
          </a:p>
          <a:p>
            <a:pPr lvl="2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0236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на практику </a:t>
            </a:r>
            <a:r>
              <a:rPr lang="en-US" dirty="0"/>
              <a:t>–</a:t>
            </a:r>
            <a:r>
              <a:rPr lang="ru-RU" dirty="0"/>
              <a:t>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Название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ru-RU" sz="2400" dirty="0"/>
              <a:t>Предпосылки к научному исследованию</a:t>
            </a:r>
            <a:r>
              <a:rPr lang="ru-RU" sz="2400" dirty="0">
                <a:solidFill>
                  <a:srgbClr val="0F3F85"/>
                </a:solidFill>
              </a:rPr>
              <a:t>*</a:t>
            </a:r>
          </a:p>
          <a:p>
            <a:r>
              <a:rPr lang="ru-RU" sz="2400" dirty="0"/>
              <a:t>Цель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ru-RU" sz="2400" dirty="0"/>
              <a:t>Дать характеристику возможному научному исследованию (8 пунктов)</a:t>
            </a:r>
          </a:p>
          <a:p>
            <a:r>
              <a:rPr lang="ru-RU" sz="2400" dirty="0"/>
              <a:t>Будущее применение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ru-RU" sz="2400" dirty="0"/>
              <a:t>Написание диплома (бакалавра, магистра)</a:t>
            </a:r>
          </a:p>
          <a:p>
            <a:pPr lvl="1"/>
            <a:r>
              <a:rPr lang="ru-RU" sz="2400" dirty="0"/>
              <a:t>Написание диссертации (к.</a:t>
            </a:r>
            <a:r>
              <a:rPr lang="en-US" sz="2400" dirty="0"/>
              <a:t>?.</a:t>
            </a:r>
            <a:r>
              <a:rPr lang="ru-RU" sz="2400" dirty="0"/>
              <a:t>н., д.</a:t>
            </a:r>
            <a:r>
              <a:rPr lang="en-US" sz="2400" dirty="0"/>
              <a:t>?</a:t>
            </a:r>
            <a:r>
              <a:rPr lang="ru-RU" sz="2400" dirty="0"/>
              <a:t>.н.)</a:t>
            </a:r>
          </a:p>
          <a:p>
            <a:pPr lvl="1"/>
            <a:r>
              <a:rPr lang="ru-RU" sz="2400" dirty="0"/>
              <a:t>Проведение </a:t>
            </a:r>
            <a:r>
              <a:rPr lang="ru-RU" sz="2400" u="sng" dirty="0"/>
              <a:t>любого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2400" dirty="0"/>
              <a:t>Развитие методологических навыков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2BC13-D0EC-4C17-8AD4-A45556FCED11}"/>
              </a:ext>
            </a:extLst>
          </p:cNvPr>
          <p:cNvSpPr txBox="1"/>
          <p:nvPr/>
        </p:nvSpPr>
        <p:spPr>
          <a:xfrm>
            <a:off x="1584600" y="5805264"/>
            <a:ext cx="7451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Научное исследование </a:t>
            </a:r>
            <a:r>
              <a:rPr lang="en-US" i="1" dirty="0"/>
              <a:t>–</a:t>
            </a:r>
            <a:r>
              <a:rPr lang="ru-RU" i="1" dirty="0"/>
              <a:t> процесс изучения, эксперимента,</a:t>
            </a:r>
          </a:p>
          <a:p>
            <a:r>
              <a:rPr lang="ru-RU" i="1" dirty="0"/>
              <a:t>концептуализации и проверки теории, связанной с получением научных знаний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5821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на практику </a:t>
            </a:r>
            <a:r>
              <a:rPr lang="en-US" dirty="0"/>
              <a:t>–</a:t>
            </a:r>
            <a:r>
              <a:rPr lang="ru-RU" dirty="0"/>
              <a:t>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1313" y="1535113"/>
            <a:ext cx="7425183" cy="4876800"/>
          </a:xfrm>
        </p:spPr>
        <p:txBody>
          <a:bodyPr/>
          <a:lstStyle/>
          <a:p>
            <a:r>
              <a:rPr lang="ru-RU" sz="2400" dirty="0"/>
              <a:t>1. Выбрать </a:t>
            </a:r>
            <a:r>
              <a:rPr lang="ru-RU" sz="2400" dirty="0">
                <a:solidFill>
                  <a:srgbClr val="FF0000"/>
                </a:solidFill>
              </a:rPr>
              <a:t>Область</a:t>
            </a:r>
            <a:r>
              <a:rPr lang="ru-RU" sz="2400" dirty="0"/>
              <a:t> исследования</a:t>
            </a:r>
            <a:br>
              <a:rPr lang="ru-RU" sz="2400" dirty="0"/>
            </a:br>
            <a:r>
              <a:rPr lang="ru-RU" sz="2400" dirty="0"/>
              <a:t>(из сферы </a:t>
            </a:r>
            <a:r>
              <a:rPr lang="en-US" sz="2400" dirty="0"/>
              <a:t>–</a:t>
            </a:r>
            <a:r>
              <a:rPr lang="ru-RU" sz="2400" dirty="0"/>
              <a:t> </a:t>
            </a:r>
            <a:r>
              <a:rPr lang="en-US" sz="2400" dirty="0"/>
              <a:t>“</a:t>
            </a:r>
            <a:r>
              <a:rPr lang="ru-RU" sz="2400" dirty="0"/>
              <a:t>Защита программ и данных</a:t>
            </a:r>
            <a:r>
              <a:rPr lang="en-US" sz="2400" dirty="0"/>
              <a:t>”</a:t>
            </a:r>
            <a:r>
              <a:rPr lang="ru-RU" sz="2400" dirty="0"/>
              <a:t>)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О</a:t>
            </a:r>
            <a:r>
              <a:rPr lang="ru-RU" sz="1800" dirty="0"/>
              <a:t> = Работа человека с данными посредством персонального компьютера (в гипотетической ОС без какой либо авторизации</a:t>
            </a:r>
            <a:r>
              <a:rPr lang="en-US" sz="1800" dirty="0"/>
              <a:t>/</a:t>
            </a:r>
            <a:r>
              <a:rPr lang="ru-RU" sz="1800" dirty="0"/>
              <a:t>аутентификации</a:t>
            </a:r>
            <a:r>
              <a:rPr lang="en-US" sz="1800" dirty="0"/>
              <a:t>)</a:t>
            </a:r>
            <a:endParaRPr lang="ru-RU" sz="1800" dirty="0"/>
          </a:p>
          <a:p>
            <a:r>
              <a:rPr lang="ru-RU" sz="2400" dirty="0"/>
              <a:t>2. Найти противоречие в области в виде </a:t>
            </a:r>
            <a:r>
              <a:rPr lang="ru-RU" sz="2400" dirty="0">
                <a:solidFill>
                  <a:srgbClr val="FF0000"/>
                </a:solidFill>
              </a:rPr>
              <a:t>Потребности</a:t>
            </a:r>
            <a:r>
              <a:rPr lang="ru-RU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VS</a:t>
            </a:r>
            <a:r>
              <a:rPr lang="en-US" sz="2400" dirty="0"/>
              <a:t> </a:t>
            </a:r>
            <a:r>
              <a:rPr lang="ru-RU" sz="2400" dirty="0">
                <a:solidFill>
                  <a:srgbClr val="FF0000"/>
                </a:solidFill>
              </a:rPr>
              <a:t>Возможности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П</a:t>
            </a:r>
            <a:r>
              <a:rPr lang="ru-RU" sz="1800" dirty="0"/>
              <a:t> = Пользователям необходимо хранить конфиденциальные данные на персональном компьютере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В</a:t>
            </a:r>
            <a:r>
              <a:rPr lang="ru-RU" sz="1800" dirty="0"/>
              <a:t> = Доступ к данным могут получить другие пользователи – злоумышленники</a:t>
            </a:r>
          </a:p>
          <a:p>
            <a:r>
              <a:rPr lang="ru-RU" sz="2400" dirty="0"/>
              <a:t>3. Поставить </a:t>
            </a:r>
            <a:r>
              <a:rPr lang="ru-RU" sz="2400" dirty="0">
                <a:solidFill>
                  <a:srgbClr val="FF0000"/>
                </a:solidFill>
              </a:rPr>
              <a:t>Цель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Ц</a:t>
            </a:r>
            <a:r>
              <a:rPr lang="ru-RU" sz="1800" dirty="0"/>
              <a:t> = Понизить количество нарушений конфиденциальности данных пользователя на персональном компьютере</a:t>
            </a:r>
            <a:endParaRPr lang="ru-RU" sz="2200" dirty="0"/>
          </a:p>
          <a:p>
            <a:pPr lvl="1"/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003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на практику </a:t>
            </a:r>
            <a:r>
              <a:rPr lang="en-US" dirty="0"/>
              <a:t>–</a:t>
            </a:r>
            <a:r>
              <a:rPr lang="ru-RU" dirty="0"/>
              <a:t>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1313" y="1340768"/>
            <a:ext cx="7420749" cy="5071145"/>
          </a:xfrm>
        </p:spPr>
        <p:txBody>
          <a:bodyPr/>
          <a:lstStyle/>
          <a:p>
            <a:r>
              <a:rPr lang="ru-RU" sz="2400" dirty="0"/>
              <a:t>4. Выбрать </a:t>
            </a:r>
            <a:r>
              <a:rPr lang="ru-RU" sz="2400" dirty="0">
                <a:solidFill>
                  <a:srgbClr val="FF0000"/>
                </a:solidFill>
              </a:rPr>
              <a:t>Объект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О</a:t>
            </a:r>
            <a:r>
              <a:rPr lang="ru-RU" sz="1800" dirty="0"/>
              <a:t> = Данные в персональном компьютере</a:t>
            </a:r>
          </a:p>
          <a:p>
            <a:r>
              <a:rPr lang="ru-RU" sz="2400" dirty="0"/>
              <a:t>5. Выбрать </a:t>
            </a:r>
            <a:r>
              <a:rPr lang="ru-RU" sz="2400" dirty="0">
                <a:solidFill>
                  <a:srgbClr val="FF0000"/>
                </a:solidFill>
              </a:rPr>
              <a:t>Предмет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П</a:t>
            </a:r>
            <a:r>
              <a:rPr lang="ru-RU" sz="1800" dirty="0"/>
              <a:t> = Защита от </a:t>
            </a:r>
            <a:r>
              <a:rPr lang="ru-RU" sz="1800" dirty="0" err="1"/>
              <a:t>несанкционированого</a:t>
            </a:r>
            <a:r>
              <a:rPr lang="ru-RU" sz="1800" dirty="0"/>
              <a:t> доступа</a:t>
            </a:r>
          </a:p>
          <a:p>
            <a:r>
              <a:rPr lang="ru-RU" sz="2400" dirty="0"/>
              <a:t>6. Поставить </a:t>
            </a:r>
            <a:r>
              <a:rPr lang="ru-RU" sz="2400" dirty="0">
                <a:solidFill>
                  <a:srgbClr val="FF0000"/>
                </a:solidFill>
              </a:rPr>
              <a:t>Задачу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З</a:t>
            </a:r>
            <a:r>
              <a:rPr lang="ru-RU" sz="1800" dirty="0"/>
              <a:t> = Разработать метод доступа к данным пользователя по паролю</a:t>
            </a:r>
          </a:p>
          <a:p>
            <a:r>
              <a:rPr lang="ru-RU" sz="2400" dirty="0"/>
              <a:t>7. Определить итоговую </a:t>
            </a:r>
            <a:r>
              <a:rPr lang="ru-RU" sz="2400" dirty="0">
                <a:solidFill>
                  <a:srgbClr val="FF0000"/>
                </a:solidFill>
              </a:rPr>
              <a:t>Тему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Т</a:t>
            </a:r>
            <a:r>
              <a:rPr lang="ru-RU" sz="1800" dirty="0"/>
              <a:t> = Метод доступа к данным пользователя на компьютере по паролю</a:t>
            </a:r>
          </a:p>
          <a:p>
            <a:r>
              <a:rPr lang="ru-RU" sz="2400" dirty="0"/>
              <a:t>8. Обосновать </a:t>
            </a:r>
            <a:r>
              <a:rPr lang="ru-RU" sz="2400" dirty="0">
                <a:solidFill>
                  <a:srgbClr val="FF0000"/>
                </a:solidFill>
              </a:rPr>
              <a:t>Актуальность</a:t>
            </a:r>
            <a:r>
              <a:rPr lang="ru-RU" sz="2400" dirty="0">
                <a:solidFill>
                  <a:schemeClr val="tx1"/>
                </a:solidFill>
              </a:rPr>
              <a:t>*</a:t>
            </a:r>
            <a:r>
              <a:rPr lang="ru-RU" sz="2400" dirty="0"/>
              <a:t> исследования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А</a:t>
            </a:r>
            <a:r>
              <a:rPr lang="ru-RU" sz="1800" dirty="0"/>
              <a:t> = В условиях стремительного развития компьютеризации и информатизации растет количество </a:t>
            </a:r>
            <a:r>
              <a:rPr lang="ru-RU" sz="1800" dirty="0" err="1" smtClean="0"/>
              <a:t>киберпреступлений</a:t>
            </a:r>
            <a:endParaRPr lang="ru-RU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9D74EC-2548-4765-A794-BAFE8C6A26DD}"/>
              </a:ext>
            </a:extLst>
          </p:cNvPr>
          <p:cNvSpPr txBox="1"/>
          <p:nvPr/>
        </p:nvSpPr>
        <p:spPr>
          <a:xfrm>
            <a:off x="1580166" y="6088747"/>
            <a:ext cx="745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Актуальность </a:t>
            </a:r>
            <a:r>
              <a:rPr lang="en-US" i="1" dirty="0"/>
              <a:t>–</a:t>
            </a:r>
            <a:r>
              <a:rPr lang="ru-RU" i="1" dirty="0"/>
              <a:t> важность, значительность для настоящего момента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639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4941168"/>
            <a:ext cx="7924800" cy="682625"/>
          </a:xfrm>
        </p:spPr>
        <p:txBody>
          <a:bodyPr/>
          <a:lstStyle/>
          <a:p>
            <a:r>
              <a:rPr lang="ru-RU" altLang="ru-RU" dirty="0"/>
              <a:t>Вопросы</a:t>
            </a:r>
            <a:endParaRPr lang="en-US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62639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 себе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ФИО</a:t>
            </a:r>
            <a:r>
              <a:rPr lang="en-US" sz="2000" dirty="0"/>
              <a:t>:</a:t>
            </a:r>
          </a:p>
          <a:p>
            <a:pPr lvl="1"/>
            <a:r>
              <a:rPr lang="ru-RU" sz="2000" dirty="0"/>
              <a:t>Константин Евгеньевич Израилов</a:t>
            </a:r>
          </a:p>
          <a:p>
            <a:r>
              <a:rPr lang="ru-RU" sz="2000" dirty="0"/>
              <a:t>Образование</a:t>
            </a:r>
            <a:r>
              <a:rPr lang="en-US" sz="2000" dirty="0"/>
              <a:t>:</a:t>
            </a:r>
            <a:endParaRPr lang="ru-RU" sz="2000" dirty="0"/>
          </a:p>
          <a:p>
            <a:pPr lvl="1"/>
            <a:r>
              <a:rPr lang="ru-RU" sz="2000" dirty="0" err="1"/>
              <a:t>СПбГТУ</a:t>
            </a:r>
            <a:r>
              <a:rPr lang="ru-RU" sz="2000" dirty="0"/>
              <a:t> (бакалавр, магистр)</a:t>
            </a:r>
          </a:p>
          <a:p>
            <a:pPr lvl="1"/>
            <a:r>
              <a:rPr lang="ru-RU" sz="2000" dirty="0"/>
              <a:t>СПбГУТ (аспирантура)</a:t>
            </a:r>
          </a:p>
          <a:p>
            <a:r>
              <a:rPr lang="ru-RU" sz="2200" dirty="0"/>
              <a:t>Ученая степень</a:t>
            </a:r>
            <a:endParaRPr lang="en-US" sz="2200" dirty="0"/>
          </a:p>
          <a:p>
            <a:pPr lvl="1"/>
            <a:r>
              <a:rPr lang="ru-RU" sz="2000" dirty="0"/>
              <a:t>К.т.н. по специальности 05.13.19 – Методы и системы защиты информации, информационная безопасность</a:t>
            </a:r>
          </a:p>
          <a:p>
            <a:pPr lvl="1"/>
            <a:r>
              <a:rPr lang="ru-RU" sz="2000" dirty="0"/>
              <a:t>Тема диссертации –</a:t>
            </a:r>
            <a:r>
              <a:rPr lang="en-US" sz="2000" dirty="0"/>
              <a:t> </a:t>
            </a:r>
            <a:r>
              <a:rPr lang="ru-RU" sz="2000" dirty="0"/>
              <a:t>Метод алгоритмизации машинного кода для поиска уязвимостей в телекоммуникационных устройствах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161006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Контактные данные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E-mail:</a:t>
            </a:r>
          </a:p>
          <a:p>
            <a:pPr lvl="1"/>
            <a:r>
              <a:rPr lang="en-US" sz="2000" dirty="0">
                <a:hlinkClick r:id="rId2"/>
              </a:rPr>
              <a:t>konstantin.izrailov@mail.ru</a:t>
            </a:r>
            <a:endParaRPr lang="ru-RU" sz="2000" dirty="0"/>
          </a:p>
          <a:p>
            <a:pPr lvl="2"/>
            <a:r>
              <a:rPr lang="ru-RU" sz="1800" dirty="0"/>
              <a:t>Указывать</a:t>
            </a:r>
            <a:r>
              <a:rPr lang="en-US" sz="1800" dirty="0"/>
              <a:t>: </a:t>
            </a:r>
            <a:r>
              <a:rPr lang="ru-RU" sz="1800" dirty="0"/>
              <a:t>ФИО, номер группы</a:t>
            </a:r>
            <a:endParaRPr lang="en-US" sz="1800" dirty="0"/>
          </a:p>
          <a:p>
            <a:pPr marL="0" indent="0">
              <a:buNone/>
            </a:pPr>
            <a:r>
              <a:rPr lang="ru-RU" sz="2400" u="sng" dirty="0"/>
              <a:t>Для старост групп</a:t>
            </a:r>
            <a:endParaRPr lang="en-US" sz="2400" u="sng" dirty="0"/>
          </a:p>
          <a:p>
            <a:r>
              <a:rPr lang="ru-RU" sz="2400" dirty="0"/>
              <a:t>Телефон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ru-RU" sz="2000" dirty="0"/>
              <a:t>+7 (921) 558-2389</a:t>
            </a:r>
            <a:endParaRPr lang="en-US" sz="2000" dirty="0"/>
          </a:p>
          <a:p>
            <a:r>
              <a:rPr lang="ru-RU" sz="2400" dirty="0"/>
              <a:t>Мессенджеры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en-US" sz="2000" dirty="0"/>
              <a:t>Viber</a:t>
            </a:r>
          </a:p>
          <a:p>
            <a:pPr lvl="1"/>
            <a:r>
              <a:rPr lang="en-US" sz="2000" dirty="0"/>
              <a:t>WhatsApp</a:t>
            </a:r>
          </a:p>
          <a:p>
            <a:pPr lvl="1"/>
            <a:r>
              <a:rPr lang="en-US" sz="2000" dirty="0"/>
              <a:t>Telegram</a:t>
            </a:r>
          </a:p>
          <a:p>
            <a:pPr lvl="1"/>
            <a:r>
              <a:rPr lang="en-US" sz="2000" dirty="0"/>
              <a:t>Skype</a:t>
            </a:r>
            <a:r>
              <a:rPr lang="ru-RU" sz="2000" dirty="0"/>
              <a:t> (</a:t>
            </a:r>
            <a:r>
              <a:rPr lang="en-US" sz="2000" dirty="0" err="1"/>
              <a:t>konstantin.izrailov</a:t>
            </a:r>
            <a:r>
              <a:rPr lang="ru-RU" sz="2000" dirty="0"/>
              <a:t>)</a:t>
            </a:r>
            <a:endParaRPr lang="en-US" sz="2000" dirty="0"/>
          </a:p>
          <a:p>
            <a:r>
              <a:rPr lang="ru-RU" sz="2400" dirty="0"/>
              <a:t>Социальные</a:t>
            </a:r>
            <a:r>
              <a:rPr lang="en-US" sz="2400" dirty="0"/>
              <a:t> </a:t>
            </a:r>
            <a:r>
              <a:rPr lang="ru-RU" sz="2400" dirty="0"/>
              <a:t>сети</a:t>
            </a:r>
            <a:r>
              <a:rPr lang="en-US" sz="2400" dirty="0"/>
              <a:t>:</a:t>
            </a:r>
            <a:endParaRPr lang="ru-RU" sz="2400" dirty="0"/>
          </a:p>
          <a:p>
            <a:pPr lvl="1"/>
            <a:r>
              <a:rPr lang="ru-RU" sz="2000" dirty="0"/>
              <a:t>Нет (зло)</a:t>
            </a:r>
            <a:endParaRPr lang="en-US" sz="20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0471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Текущая дисциплина </a:t>
            </a:r>
            <a:r>
              <a:rPr lang="en-US" dirty="0"/>
              <a:t>–</a:t>
            </a:r>
            <a:r>
              <a:rPr lang="ru-RU" dirty="0"/>
              <a:t>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Название</a:t>
            </a:r>
            <a:endParaRPr lang="en-US" sz="1800" dirty="0"/>
          </a:p>
          <a:p>
            <a:pPr lvl="1"/>
            <a:r>
              <a:rPr lang="ru-RU" sz="1600" dirty="0"/>
              <a:t>Защита программ и данных</a:t>
            </a:r>
          </a:p>
          <a:p>
            <a:r>
              <a:rPr lang="ru-RU" sz="1800" dirty="0"/>
              <a:t>Период</a:t>
            </a:r>
          </a:p>
          <a:p>
            <a:pPr lvl="1"/>
            <a:r>
              <a:rPr lang="ru-RU" sz="1600" dirty="0"/>
              <a:t>2-й семестр 2018 года</a:t>
            </a:r>
          </a:p>
          <a:p>
            <a:r>
              <a:rPr lang="ru-RU" sz="1800" dirty="0"/>
              <a:t>Группы</a:t>
            </a:r>
          </a:p>
          <a:p>
            <a:pPr lvl="1"/>
            <a:r>
              <a:rPr lang="ru-RU" sz="1800" dirty="0"/>
              <a:t>ИКТ-61, ИКТ-62, ИКТ-63, ИКТ-64</a:t>
            </a:r>
          </a:p>
          <a:p>
            <a:r>
              <a:rPr lang="ru-RU" sz="1800" dirty="0"/>
              <a:t>Цель дисциплины</a:t>
            </a:r>
          </a:p>
          <a:p>
            <a:pPr lvl="1"/>
            <a:r>
              <a:rPr lang="ru-RU" sz="1400" dirty="0"/>
              <a:t>Теоретическая и практическая подготовка специалистов к деятельности, связанной с применением современных технологий анализа программных реализаций, защиты программ и программных систем от анализа и вредоносных программных воздействий</a:t>
            </a:r>
          </a:p>
          <a:p>
            <a:r>
              <a:rPr lang="ru-RU" sz="1800" dirty="0"/>
              <a:t>Обеспечивается дисциплинами</a:t>
            </a:r>
          </a:p>
          <a:p>
            <a:pPr lvl="1"/>
            <a:r>
              <a:rPr lang="ru-RU" sz="1600" dirty="0"/>
              <a:t>Информатика</a:t>
            </a:r>
          </a:p>
          <a:p>
            <a:pPr lvl="1"/>
            <a:r>
              <a:rPr lang="ru-RU" sz="1600" dirty="0"/>
              <a:t>Информатика (</a:t>
            </a:r>
            <a:r>
              <a:rPr lang="ru-RU" sz="1600" dirty="0" err="1"/>
              <a:t>спецглавы</a:t>
            </a:r>
            <a:r>
              <a:rPr lang="ru-RU" sz="1600" dirty="0"/>
              <a:t>)</a:t>
            </a:r>
          </a:p>
          <a:p>
            <a:pPr lvl="1"/>
            <a:r>
              <a:rPr lang="ru-RU" sz="1600" dirty="0"/>
              <a:t>Технологии программирования</a:t>
            </a:r>
          </a:p>
          <a:p>
            <a:pPr lvl="1"/>
            <a:r>
              <a:rPr lang="ru-RU" sz="1600" dirty="0"/>
              <a:t>Разработка защищенных приложений на </a:t>
            </a:r>
            <a:r>
              <a:rPr lang="ru-RU" sz="1600" dirty="0" err="1"/>
              <a:t>java</a:t>
            </a:r>
            <a:endParaRPr lang="ru-RU" sz="16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004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Текущая дисциплина </a:t>
            </a:r>
            <a:r>
              <a:rPr lang="en-US" dirty="0"/>
              <a:t>–</a:t>
            </a:r>
            <a:r>
              <a:rPr lang="ru-RU" dirty="0"/>
              <a:t>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/>
              <a:t>Задачи дисциплины</a:t>
            </a:r>
            <a:r>
              <a:rPr lang="en-US" sz="1600" dirty="0"/>
              <a:t>:</a:t>
            </a:r>
            <a:endParaRPr lang="ru-RU" sz="1600" dirty="0"/>
          </a:p>
          <a:p>
            <a:pPr lvl="1"/>
            <a:r>
              <a:rPr lang="ru-RU" sz="1400" dirty="0"/>
              <a:t>1) Изучение средств и методов анализа программных реализаций</a:t>
            </a:r>
          </a:p>
          <a:p>
            <a:pPr lvl="1"/>
            <a:r>
              <a:rPr lang="ru-RU" sz="1400" dirty="0"/>
              <a:t>2) Изучение средств и методов защиты программ от анализа</a:t>
            </a:r>
          </a:p>
          <a:p>
            <a:pPr lvl="1"/>
            <a:r>
              <a:rPr lang="ru-RU" sz="1400" dirty="0"/>
              <a:t>3) Изучение моделей функционирования и методов внедрения программных закладок</a:t>
            </a:r>
          </a:p>
          <a:p>
            <a:pPr lvl="1"/>
            <a:r>
              <a:rPr lang="en-US" sz="1400" dirty="0"/>
              <a:t>4) </a:t>
            </a:r>
            <a:r>
              <a:rPr lang="ru-RU" sz="1400" dirty="0"/>
              <a:t>Изучение средств и методов выявления программных закладок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Дополнительные требования</a:t>
            </a:r>
            <a:r>
              <a:rPr lang="en-US" sz="1600" dirty="0"/>
              <a:t> </a:t>
            </a:r>
            <a:r>
              <a:rPr lang="ru-RU" sz="1600" dirty="0"/>
              <a:t>к знаниям</a:t>
            </a:r>
            <a:r>
              <a:rPr lang="en-US" sz="1600" dirty="0"/>
              <a:t>/</a:t>
            </a:r>
            <a:r>
              <a:rPr lang="ru-RU" sz="1600" dirty="0"/>
              <a:t>умениям</a:t>
            </a:r>
            <a:r>
              <a:rPr lang="en-US" sz="1600" dirty="0"/>
              <a:t>:</a:t>
            </a:r>
            <a:endParaRPr lang="ru-RU" sz="1600" dirty="0"/>
          </a:p>
          <a:p>
            <a:pPr lvl="1"/>
            <a:r>
              <a:rPr lang="en-US" sz="1400" dirty="0"/>
              <a:t>C/C# (MSVS)</a:t>
            </a:r>
            <a:r>
              <a:rPr lang="ru-RU" sz="1400" dirty="0"/>
              <a:t> + программирование</a:t>
            </a:r>
          </a:p>
          <a:p>
            <a:pPr lvl="1"/>
            <a:r>
              <a:rPr lang="ru-RU" sz="1400" dirty="0"/>
              <a:t>Машинный код</a:t>
            </a:r>
            <a:r>
              <a:rPr lang="en-US" sz="1400" dirty="0"/>
              <a:t> PowerPC (IDA Pro)</a:t>
            </a:r>
            <a:r>
              <a:rPr lang="ru-RU" sz="1400" dirty="0"/>
              <a:t> + отладка</a:t>
            </a:r>
          </a:p>
          <a:p>
            <a:pPr lvl="1"/>
            <a:r>
              <a:rPr lang="en-US" sz="1400" dirty="0" err="1"/>
              <a:t>ILSpy</a:t>
            </a:r>
            <a:r>
              <a:rPr lang="en-US" sz="1400" dirty="0"/>
              <a:t> + </a:t>
            </a:r>
            <a:r>
              <a:rPr lang="ru-RU" sz="1400" dirty="0"/>
              <a:t>декомпиляция</a:t>
            </a:r>
            <a:r>
              <a:rPr lang="en-US" sz="1400" dirty="0"/>
              <a:t> C#</a:t>
            </a:r>
          </a:p>
          <a:p>
            <a:pPr lvl="1"/>
            <a:r>
              <a:rPr lang="en-US" sz="1400" dirty="0"/>
              <a:t>JD-GUI + </a:t>
            </a:r>
            <a:r>
              <a:rPr lang="ru-RU" sz="1400" dirty="0"/>
              <a:t>декомпиляция </a:t>
            </a:r>
            <a:r>
              <a:rPr lang="en-US" sz="1400" dirty="0"/>
              <a:t>Java</a:t>
            </a:r>
            <a:endParaRPr lang="ru-RU" sz="1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583081"/>
              </p:ext>
            </p:extLst>
          </p:nvPr>
        </p:nvGraphicFramePr>
        <p:xfrm>
          <a:off x="2915816" y="3424619"/>
          <a:ext cx="4269194" cy="169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938">
                  <a:extLst>
                    <a:ext uri="{9D8B030D-6E8A-4147-A177-3AD203B41FA5}">
                      <a16:colId xmlns:a16="http://schemas.microsoft.com/office/drawing/2014/main" val="1811491713"/>
                    </a:ext>
                  </a:extLst>
                </a:gridCol>
                <a:gridCol w="1078770">
                  <a:extLst>
                    <a:ext uri="{9D8B030D-6E8A-4147-A177-3AD203B41FA5}">
                      <a16:colId xmlns:a16="http://schemas.microsoft.com/office/drawing/2014/main" val="2210814297"/>
                    </a:ext>
                  </a:extLst>
                </a:gridCol>
                <a:gridCol w="1225486">
                  <a:extLst>
                    <a:ext uri="{9D8B030D-6E8A-4147-A177-3AD203B41FA5}">
                      <a16:colId xmlns:a16="http://schemas.microsoft.com/office/drawing/2014/main" val="3427581205"/>
                    </a:ext>
                  </a:extLst>
                </a:gridCol>
              </a:tblGrid>
              <a:tr h="607615"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Исслед</a:t>
                      </a:r>
                      <a:r>
                        <a:rPr lang="ru-RU" sz="1400" dirty="0"/>
                        <a:t>.</a:t>
                      </a:r>
                    </a:p>
                    <a:p>
                      <a:pPr algn="ctr"/>
                      <a:r>
                        <a:rPr lang="ru-RU" sz="1400" dirty="0"/>
                        <a:t>(Анализ)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Защита</a:t>
                      </a:r>
                    </a:p>
                    <a:p>
                      <a:pPr algn="ctr"/>
                      <a:r>
                        <a:rPr lang="ru-RU" sz="1400" dirty="0"/>
                        <a:t>(Синтез)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7034609"/>
                  </a:ext>
                </a:extLst>
              </a:tr>
              <a:tr h="50525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Валидное ПО</a:t>
                      </a:r>
                    </a:p>
                    <a:p>
                      <a:pPr algn="ctr"/>
                      <a:r>
                        <a:rPr lang="ru-RU" sz="1400" dirty="0"/>
                        <a:t>(Истинно)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1432061"/>
                  </a:ext>
                </a:extLst>
              </a:tr>
              <a:tr h="56462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Злонамеренное ПО</a:t>
                      </a:r>
                    </a:p>
                    <a:p>
                      <a:pPr algn="ctr"/>
                      <a:r>
                        <a:rPr lang="ru-RU" sz="1400" dirty="0"/>
                        <a:t>(Ложно)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72676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11798" y="3086065"/>
            <a:ext cx="31874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Матрица изучения дисциплины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2915816" y="3424619"/>
            <a:ext cx="2001407" cy="59986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999098">
            <a:off x="3786906" y="3498062"/>
            <a:ext cx="787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Метод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032961">
            <a:off x="3066319" y="3586795"/>
            <a:ext cx="883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Объект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2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Описание занятий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/>
              <a:t>Состав семестра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800" dirty="0"/>
              <a:t>16 (+1) недель</a:t>
            </a:r>
          </a:p>
          <a:p>
            <a:pPr lvl="1"/>
            <a:r>
              <a:rPr lang="ru-RU" sz="1800" dirty="0"/>
              <a:t>8 (+1) пар лекций</a:t>
            </a:r>
          </a:p>
          <a:p>
            <a:pPr lvl="2"/>
            <a:r>
              <a:rPr lang="ru-RU" sz="1600" dirty="0"/>
              <a:t>8 разделов дисциплины</a:t>
            </a:r>
          </a:p>
          <a:p>
            <a:pPr lvl="1"/>
            <a:r>
              <a:rPr lang="en-US" sz="1800" dirty="0"/>
              <a:t>8x2</a:t>
            </a:r>
            <a:r>
              <a:rPr lang="ru-RU" sz="1800" dirty="0"/>
              <a:t> (+1</a:t>
            </a:r>
            <a:r>
              <a:rPr lang="en-US" sz="1800" dirty="0"/>
              <a:t>x2</a:t>
            </a:r>
            <a:r>
              <a:rPr lang="ru-RU" sz="1800" dirty="0"/>
              <a:t>) пар практических занятий</a:t>
            </a:r>
          </a:p>
          <a:p>
            <a:pPr lvl="2"/>
            <a:r>
              <a:rPr lang="ru-RU" sz="1600" dirty="0"/>
              <a:t>8 отчетов</a:t>
            </a:r>
          </a:p>
          <a:p>
            <a:pPr lvl="1"/>
            <a:r>
              <a:rPr lang="ru-RU" sz="1800" dirty="0"/>
              <a:t>1 зачет</a:t>
            </a:r>
            <a:endParaRPr lang="en-US" sz="1800" dirty="0"/>
          </a:p>
          <a:p>
            <a:r>
              <a:rPr lang="ru-RU" sz="1800" dirty="0"/>
              <a:t>Состав дисциплины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800" dirty="0"/>
              <a:t>Лекция </a:t>
            </a:r>
            <a:r>
              <a:rPr lang="en-US" sz="1800" dirty="0"/>
              <a:t>–</a:t>
            </a:r>
            <a:r>
              <a:rPr lang="ru-RU" sz="1800" dirty="0"/>
              <a:t> 1 пара</a:t>
            </a:r>
          </a:p>
          <a:p>
            <a:pPr lvl="1"/>
            <a:r>
              <a:rPr lang="ru-RU" sz="1800" dirty="0"/>
              <a:t>Практика </a:t>
            </a:r>
            <a:r>
              <a:rPr lang="en-US" sz="1800" dirty="0"/>
              <a:t>–</a:t>
            </a:r>
            <a:r>
              <a:rPr lang="ru-RU" sz="1800" dirty="0"/>
              <a:t> 2 пары</a:t>
            </a:r>
          </a:p>
          <a:p>
            <a:pPr lvl="1"/>
            <a:r>
              <a:rPr lang="ru-RU" sz="1800" dirty="0"/>
              <a:t>Отчет</a:t>
            </a:r>
          </a:p>
          <a:p>
            <a:pPr lvl="1"/>
            <a:r>
              <a:rPr lang="ru-RU" sz="1800" dirty="0"/>
              <a:t>Вопрос на зачете</a:t>
            </a:r>
          </a:p>
          <a:p>
            <a:r>
              <a:rPr lang="ru-RU" sz="2000" dirty="0"/>
              <a:t>Содержание дисциплины</a:t>
            </a:r>
            <a:r>
              <a:rPr lang="en-US" sz="2000" dirty="0"/>
              <a:t>:</a:t>
            </a:r>
          </a:p>
          <a:p>
            <a:pPr lvl="1"/>
            <a:r>
              <a:rPr lang="ru-RU" sz="1800" dirty="0"/>
              <a:t>Теория </a:t>
            </a:r>
            <a:r>
              <a:rPr lang="en-US" sz="1800" dirty="0"/>
              <a:t>–</a:t>
            </a:r>
            <a:r>
              <a:rPr lang="ru-RU" sz="1800" dirty="0"/>
              <a:t> 60%</a:t>
            </a:r>
          </a:p>
          <a:p>
            <a:pPr lvl="1"/>
            <a:r>
              <a:rPr lang="ru-RU" sz="1800" dirty="0"/>
              <a:t>Практика </a:t>
            </a:r>
            <a:r>
              <a:rPr lang="en-US" sz="1800" dirty="0"/>
              <a:t>–</a:t>
            </a:r>
            <a:r>
              <a:rPr lang="ru-RU" sz="1800" dirty="0"/>
              <a:t> 40%</a:t>
            </a:r>
          </a:p>
          <a:p>
            <a:pPr lvl="1"/>
            <a:r>
              <a:rPr lang="ru-RU" sz="1800" dirty="0"/>
              <a:t>На базе опыта </a:t>
            </a:r>
            <a:r>
              <a:rPr lang="en-US" sz="1800" dirty="0"/>
              <a:t>–</a:t>
            </a:r>
            <a:r>
              <a:rPr lang="ru-RU" sz="1800" dirty="0"/>
              <a:t> 100%</a:t>
            </a:r>
          </a:p>
          <a:p>
            <a:pPr lvl="1"/>
            <a:endParaRPr lang="ru-RU" sz="1800" dirty="0"/>
          </a:p>
          <a:p>
            <a:pPr lvl="1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9782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Список лекций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258566"/>
              </p:ext>
            </p:extLst>
          </p:nvPr>
        </p:nvGraphicFramePr>
        <p:xfrm>
          <a:off x="1600200" y="1628800"/>
          <a:ext cx="7353175" cy="4361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9912">
                  <a:extLst>
                    <a:ext uri="{9D8B030D-6E8A-4147-A177-3AD203B41FA5}">
                      <a16:colId xmlns:a16="http://schemas.microsoft.com/office/drawing/2014/main" val="2854636392"/>
                    </a:ext>
                  </a:extLst>
                </a:gridCol>
                <a:gridCol w="3373263">
                  <a:extLst>
                    <a:ext uri="{9D8B030D-6E8A-4147-A177-3AD203B41FA5}">
                      <a16:colId xmlns:a16="http://schemas.microsoft.com/office/drawing/2014/main" val="1515569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Раздел дисциплины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Задание на практику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02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1.</a:t>
                      </a:r>
                      <a:r>
                        <a:rPr lang="ru-RU" sz="1600" baseline="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Введение в курс "Защита программ и данных"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Предпосылки к научному исследованию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977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2. </a:t>
                      </a:r>
                      <a:r>
                        <a:rPr lang="ru-RU" sz="1600" dirty="0">
                          <a:solidFill>
                            <a:srgbClr val="00B050"/>
                          </a:solidFill>
                          <a:effectLst/>
                        </a:rPr>
                        <a:t>Жизненный цикл программного обеспечения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Исследование полного жизненного цикла </a:t>
                      </a:r>
                      <a:r>
                        <a:rPr lang="ru-RU" sz="1600" dirty="0">
                          <a:effectLst/>
                        </a:rPr>
                        <a:t>программы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87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3.</a:t>
                      </a:r>
                      <a:r>
                        <a:rPr lang="ru-RU" sz="1600" baseline="0" dirty="0">
                          <a:effectLst/>
                        </a:rPr>
                        <a:t> 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 программного кода и данных</a:t>
                      </a:r>
                      <a:endParaRPr lang="ru-RU" sz="1600" dirty="0">
                        <a:effectLst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 программы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740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4. Защита от анализа программного кода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Защита программы от анализа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570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5. Уязвимости программного кода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“backdoor”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3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6. Защита программного кода, обрабатывающего данные,</a:t>
                      </a:r>
                      <a:r>
                        <a:rPr lang="ru-RU" sz="1600" baseline="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от уязвимостей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Поиск уязвимостей в</a:t>
                      </a:r>
                      <a:r>
                        <a:rPr lang="ru-RU" sz="16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программе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451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7. </a:t>
                      </a:r>
                      <a:r>
                        <a:rPr lang="ru-RU" sz="1600" dirty="0">
                          <a:solidFill>
                            <a:srgbClr val="00B050"/>
                          </a:solidFill>
                          <a:effectLst/>
                        </a:rPr>
                        <a:t>Алгоритмизация машинного кода</a:t>
                      </a: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Восстановление архитектуры и алгоритмов машинного кода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936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ctr"/>
                      <a:r>
                        <a:rPr lang="ru-RU" sz="1600" dirty="0">
                          <a:effectLst/>
                        </a:rPr>
                        <a:t>8. </a:t>
                      </a:r>
                      <a:r>
                        <a:rPr lang="en-US" sz="1600" i="1" dirty="0">
                          <a:solidFill>
                            <a:srgbClr val="FF0000"/>
                          </a:solidFill>
                          <a:effectLst/>
                        </a:rPr>
                        <a:t>???</a:t>
                      </a:r>
                      <a:endParaRPr lang="ru-RU" sz="1600" i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8575" marR="28575" marT="19050" marB="19050"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Отсутствует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82264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0200" y="6335048"/>
            <a:ext cx="2457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00B050"/>
                </a:solidFill>
              </a:rPr>
              <a:t>// </a:t>
            </a:r>
            <a:r>
              <a:rPr lang="ru-RU" sz="1600" i="1" dirty="0">
                <a:solidFill>
                  <a:srgbClr val="00B050"/>
                </a:solidFill>
              </a:rPr>
              <a:t>Авторское, </a:t>
            </a:r>
            <a:r>
              <a:rPr lang="ru-RU" sz="1600" i="1" dirty="0">
                <a:solidFill>
                  <a:srgbClr val="FF0000"/>
                </a:solidFill>
              </a:rPr>
              <a:t>На выбор</a:t>
            </a:r>
          </a:p>
        </p:txBody>
      </p:sp>
    </p:spTree>
    <p:extLst>
      <p:ext uri="{BB962C8B-B14F-4D97-AF65-F5344CB8AC3E}">
        <p14:creationId xmlns:p14="http://schemas.microsoft.com/office/powerpoint/2010/main" val="132906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Проведение занятий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1313" y="1535112"/>
            <a:ext cx="7353175" cy="5134247"/>
          </a:xfrm>
        </p:spPr>
        <p:txBody>
          <a:bodyPr/>
          <a:lstStyle/>
          <a:p>
            <a:r>
              <a:rPr lang="ru-RU" sz="1800" dirty="0"/>
              <a:t>Посещение лекций и практических занятий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600" dirty="0"/>
              <a:t>Отмечается в таблице (старостой</a:t>
            </a:r>
            <a:r>
              <a:rPr lang="en-US" sz="1600" dirty="0"/>
              <a:t> </a:t>
            </a:r>
            <a:r>
              <a:rPr lang="ru-RU" sz="1600" dirty="0"/>
              <a:t>группы)</a:t>
            </a:r>
          </a:p>
          <a:p>
            <a:r>
              <a:rPr lang="ru-RU" sz="1800" dirty="0"/>
              <a:t>Выполнение </a:t>
            </a:r>
            <a:r>
              <a:rPr lang="ru-RU" sz="1800" dirty="0" err="1"/>
              <a:t>практич</a:t>
            </a:r>
            <a:r>
              <a:rPr lang="ru-RU" sz="1800" dirty="0"/>
              <a:t>. заданий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600" dirty="0"/>
              <a:t>В классе и</a:t>
            </a:r>
            <a:r>
              <a:rPr lang="en-US" sz="1600" dirty="0"/>
              <a:t>/</a:t>
            </a:r>
            <a:r>
              <a:rPr lang="ru-RU" sz="1600" dirty="0"/>
              <a:t>или дома</a:t>
            </a:r>
          </a:p>
          <a:p>
            <a:r>
              <a:rPr lang="ru-RU" sz="1800" dirty="0"/>
              <a:t>Сдача отчетов по практике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600" dirty="0"/>
              <a:t>В классе и</a:t>
            </a:r>
            <a:r>
              <a:rPr lang="en-US" sz="1600" dirty="0"/>
              <a:t>/</a:t>
            </a:r>
            <a:r>
              <a:rPr lang="ru-RU" sz="1600" dirty="0"/>
              <a:t>или дома</a:t>
            </a:r>
          </a:p>
          <a:p>
            <a:r>
              <a:rPr lang="ru-RU" sz="1800" dirty="0"/>
              <a:t>Реферат</a:t>
            </a:r>
            <a:r>
              <a:rPr lang="en-US" sz="1800" dirty="0"/>
              <a:t>:</a:t>
            </a:r>
            <a:endParaRPr lang="ru-RU" sz="1800" dirty="0"/>
          </a:p>
          <a:p>
            <a:pPr lvl="1"/>
            <a:r>
              <a:rPr lang="ru-RU" sz="1600" dirty="0"/>
              <a:t>В письменной форме</a:t>
            </a:r>
          </a:p>
          <a:p>
            <a:r>
              <a:rPr lang="ru-RU" sz="1800" dirty="0"/>
              <a:t>Зачет</a:t>
            </a:r>
            <a:r>
              <a:rPr lang="en-US" sz="1800" dirty="0"/>
              <a:t>:</a:t>
            </a:r>
          </a:p>
          <a:p>
            <a:pPr lvl="1"/>
            <a:r>
              <a:rPr lang="ru-RU" sz="1600" dirty="0"/>
              <a:t>В письменной и устной форме</a:t>
            </a:r>
            <a:endParaRPr lang="en-US" sz="1600" dirty="0"/>
          </a:p>
          <a:p>
            <a:r>
              <a:rPr lang="ru-RU" sz="1800" dirty="0"/>
              <a:t>Проходной балл</a:t>
            </a:r>
            <a:r>
              <a:rPr lang="en-US" sz="1800" dirty="0"/>
              <a:t> (</a:t>
            </a:r>
            <a:r>
              <a:rPr lang="ru-RU" sz="1800" dirty="0"/>
              <a:t>вариант</a:t>
            </a:r>
            <a:r>
              <a:rPr lang="en-US" sz="1800" dirty="0"/>
              <a:t>)</a:t>
            </a:r>
            <a:r>
              <a:rPr lang="ru-RU" sz="1800" dirty="0"/>
              <a:t> </a:t>
            </a:r>
            <a:r>
              <a:rPr lang="en-US" sz="1800" dirty="0"/>
              <a:t>–</a:t>
            </a:r>
            <a:r>
              <a:rPr lang="ru-RU" sz="1800" dirty="0"/>
              <a:t> </a:t>
            </a:r>
            <a:r>
              <a:rPr lang="en-US" sz="1600" dirty="0">
                <a:solidFill>
                  <a:schemeClr val="accent1"/>
                </a:solidFill>
              </a:rPr>
              <a:t>F</a:t>
            </a:r>
            <a:r>
              <a:rPr lang="ru-RU" sz="1600" dirty="0">
                <a:solidFill>
                  <a:schemeClr val="accent1"/>
                </a:solidFill>
              </a:rPr>
              <a:t>_</a:t>
            </a:r>
            <a:r>
              <a:rPr lang="en-US" sz="1600" dirty="0">
                <a:solidFill>
                  <a:schemeClr val="accent1"/>
                </a:solidFill>
              </a:rPr>
              <a:t>filter(E, L, N, T, S)</a:t>
            </a:r>
            <a:r>
              <a:rPr lang="ru-RU" sz="1600" dirty="0"/>
              <a:t>, где</a:t>
            </a:r>
            <a:r>
              <a:rPr lang="en-US" sz="1600" dirty="0"/>
              <a:t>:</a:t>
            </a:r>
            <a:endParaRPr lang="ru-RU" sz="1600" dirty="0"/>
          </a:p>
          <a:p>
            <a:pPr lvl="2"/>
            <a:r>
              <a:rPr lang="en-US" sz="1400" dirty="0"/>
              <a:t>F – </a:t>
            </a:r>
            <a:r>
              <a:rPr lang="ru-RU" sz="1400" dirty="0"/>
              <a:t>пороговая</a:t>
            </a:r>
            <a:r>
              <a:rPr lang="en-US" sz="1400" dirty="0"/>
              <a:t>/</a:t>
            </a:r>
            <a:r>
              <a:rPr lang="ru-RU" sz="1400" dirty="0"/>
              <a:t>стохастическая</a:t>
            </a:r>
            <a:r>
              <a:rPr lang="en-US" sz="1400" dirty="0"/>
              <a:t>/</a:t>
            </a:r>
            <a:r>
              <a:rPr lang="ru-RU" sz="1400" dirty="0"/>
              <a:t>сигмоидальная</a:t>
            </a:r>
            <a:r>
              <a:rPr lang="en-US" sz="1400" dirty="0"/>
              <a:t>/</a:t>
            </a:r>
            <a:r>
              <a:rPr lang="ru-RU" sz="1400" dirty="0"/>
              <a:t>дельта (</a:t>
            </a:r>
            <a:r>
              <a:rPr lang="el-GR" sz="1400" dirty="0"/>
              <a:t>δ</a:t>
            </a:r>
            <a:r>
              <a:rPr lang="ru-RU" sz="1400" dirty="0"/>
              <a:t>)</a:t>
            </a:r>
          </a:p>
          <a:p>
            <a:pPr lvl="2"/>
            <a:r>
              <a:rPr lang="en-US" sz="1400" dirty="0"/>
              <a:t>E –</a:t>
            </a:r>
            <a:r>
              <a:rPr lang="ru-RU" sz="1400" dirty="0"/>
              <a:t> посещение занятий</a:t>
            </a:r>
          </a:p>
          <a:p>
            <a:pPr lvl="2"/>
            <a:r>
              <a:rPr lang="en-US" sz="1400" dirty="0"/>
              <a:t>L – </a:t>
            </a:r>
            <a:r>
              <a:rPr lang="ru-RU" sz="1400" dirty="0"/>
              <a:t>сдача отчетов</a:t>
            </a:r>
          </a:p>
          <a:p>
            <a:pPr lvl="2"/>
            <a:r>
              <a:rPr lang="en-US" sz="1400" dirty="0"/>
              <a:t>N –</a:t>
            </a:r>
            <a:r>
              <a:rPr lang="ru-RU" sz="1400" dirty="0"/>
              <a:t> размер групп</a:t>
            </a:r>
            <a:endParaRPr lang="en-US" sz="1400" dirty="0"/>
          </a:p>
          <a:p>
            <a:pPr lvl="2"/>
            <a:r>
              <a:rPr lang="en-US" sz="1400" dirty="0"/>
              <a:t>T – </a:t>
            </a:r>
            <a:r>
              <a:rPr lang="ru-RU" sz="1400" dirty="0"/>
              <a:t>результаты зачета</a:t>
            </a:r>
          </a:p>
          <a:p>
            <a:pPr lvl="2"/>
            <a:r>
              <a:rPr lang="en-US" sz="1400" dirty="0"/>
              <a:t>S – </a:t>
            </a:r>
            <a:r>
              <a:rPr lang="ru-RU" sz="1400" dirty="0"/>
              <a:t>настроение</a:t>
            </a: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7EA7530-E8D0-42B8-8E0F-6D0E912AA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826673"/>
              </p:ext>
            </p:extLst>
          </p:nvPr>
        </p:nvGraphicFramePr>
        <p:xfrm>
          <a:off x="5516450" y="2385000"/>
          <a:ext cx="3474626" cy="2088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70335">
                  <a:extLst>
                    <a:ext uri="{9D8B030D-6E8A-4147-A177-3AD203B41FA5}">
                      <a16:colId xmlns:a16="http://schemas.microsoft.com/office/drawing/2014/main" val="3568742800"/>
                    </a:ext>
                  </a:extLst>
                </a:gridCol>
                <a:gridCol w="120898">
                  <a:extLst>
                    <a:ext uri="{9D8B030D-6E8A-4147-A177-3AD203B41FA5}">
                      <a16:colId xmlns:a16="http://schemas.microsoft.com/office/drawing/2014/main" val="207587869"/>
                    </a:ext>
                  </a:extLst>
                </a:gridCol>
                <a:gridCol w="1783393">
                  <a:extLst>
                    <a:ext uri="{9D8B030D-6E8A-4147-A177-3AD203B41FA5}">
                      <a16:colId xmlns:a16="http://schemas.microsoft.com/office/drawing/2014/main" val="2174242721"/>
                    </a:ext>
                  </a:extLst>
                </a:gridCol>
              </a:tblGrid>
              <a:tr h="3480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Лекции</a:t>
                      </a:r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Практика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4017759"/>
                  </a:ext>
                </a:extLst>
              </a:tr>
              <a:tr h="3480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0 - Отсутствует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398285"/>
                  </a:ext>
                </a:extLst>
              </a:tr>
              <a:tr h="3480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 - Болеет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566631"/>
                  </a:ext>
                </a:extLst>
              </a:tr>
              <a:tr h="348000">
                <a:tc gridSpan="2">
                  <a:txBody>
                    <a:bodyPr/>
                    <a:lstStyle/>
                    <a:p>
                      <a:r>
                        <a:rPr lang="ru-RU" sz="1400" dirty="0"/>
                        <a:t>1 - Присутствует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ru-RU" sz="1400"/>
                        <a:t>1 - Не справился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1 - Не справился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7511795"/>
                  </a:ext>
                </a:extLst>
              </a:tr>
              <a:tr h="348000">
                <a:tc gridSpan="2"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ru-RU" sz="1400"/>
                        <a:t>2 - Спр. частично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/>
                        <a:t>2 - Спр. частично</a:t>
                      </a:r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3240440"/>
                  </a:ext>
                </a:extLst>
              </a:tr>
              <a:tr h="348000">
                <a:tc gridSpan="2"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ru-RU" sz="1400" dirty="0"/>
                        <a:t>3 - </a:t>
                      </a:r>
                      <a:r>
                        <a:rPr lang="ru-RU" sz="1400" dirty="0" err="1"/>
                        <a:t>Спр</a:t>
                      </a:r>
                      <a:r>
                        <a:rPr lang="ru-RU" sz="1400" dirty="0"/>
                        <a:t>. полностью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3 - </a:t>
                      </a:r>
                      <a:r>
                        <a:rPr lang="ru-RU" sz="1400" dirty="0" err="1"/>
                        <a:t>Спр</a:t>
                      </a:r>
                      <a:r>
                        <a:rPr lang="ru-RU" sz="1400" dirty="0"/>
                        <a:t>. полностью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2688495"/>
                  </a:ext>
                </a:extLst>
              </a:tr>
            </a:tbl>
          </a:graphicData>
        </a:graphic>
      </p:graphicFrame>
      <p:sp>
        <p:nvSpPr>
          <p:cNvPr id="5" name="Стрелка: изогнутая 4">
            <a:extLst>
              <a:ext uri="{FF2B5EF4-FFF2-40B4-BE49-F238E27FC236}">
                <a16:creationId xmlns:a16="http://schemas.microsoft.com/office/drawing/2014/main" id="{C94ABB67-7143-4B68-90E8-B3777D983F58}"/>
              </a:ext>
            </a:extLst>
          </p:cNvPr>
          <p:cNvSpPr/>
          <p:nvPr/>
        </p:nvSpPr>
        <p:spPr>
          <a:xfrm rot="5400000">
            <a:off x="6826371" y="1678686"/>
            <a:ext cx="396160" cy="1016471"/>
          </a:xfrm>
          <a:prstGeom prst="bentArrow">
            <a:avLst>
              <a:gd name="adj1" fmla="val 28801"/>
              <a:gd name="adj2" fmla="val 35146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659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Опрос</a:t>
            </a:r>
            <a:r>
              <a:rPr lang="en-US" dirty="0"/>
              <a:t> –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Цели</a:t>
            </a:r>
            <a:r>
              <a:rPr lang="en-US" sz="2000" dirty="0"/>
              <a:t>:</a:t>
            </a:r>
            <a:endParaRPr lang="ru-RU" sz="2000" dirty="0"/>
          </a:p>
          <a:p>
            <a:pPr lvl="1"/>
            <a:r>
              <a:rPr lang="ru-RU" sz="2000" dirty="0"/>
              <a:t>Понять</a:t>
            </a:r>
            <a:r>
              <a:rPr lang="en-US" sz="2000" dirty="0"/>
              <a:t>:</a:t>
            </a:r>
            <a:endParaRPr lang="ru-RU" sz="2000" dirty="0"/>
          </a:p>
          <a:p>
            <a:pPr lvl="2"/>
            <a:r>
              <a:rPr lang="ru-RU" sz="1800" dirty="0"/>
              <a:t>Теоретические знания</a:t>
            </a:r>
          </a:p>
          <a:p>
            <a:pPr lvl="2"/>
            <a:r>
              <a:rPr lang="ru-RU" sz="1800" dirty="0"/>
              <a:t>Практический опыт</a:t>
            </a:r>
          </a:p>
          <a:p>
            <a:pPr lvl="1"/>
            <a:r>
              <a:rPr lang="ru-RU" sz="2000" dirty="0"/>
              <a:t>Узнать</a:t>
            </a:r>
            <a:r>
              <a:rPr lang="en-US" sz="2000" dirty="0"/>
              <a:t>:</a:t>
            </a:r>
            <a:endParaRPr lang="ru-RU" sz="2000" dirty="0"/>
          </a:p>
          <a:p>
            <a:pPr lvl="2"/>
            <a:r>
              <a:rPr lang="ru-RU" sz="1800" dirty="0"/>
              <a:t>Общие интересы</a:t>
            </a:r>
          </a:p>
          <a:p>
            <a:pPr lvl="2"/>
            <a:r>
              <a:rPr lang="ru-RU" sz="1800" dirty="0"/>
              <a:t>Волнующие проблемы</a:t>
            </a:r>
          </a:p>
          <a:p>
            <a:pPr lvl="2"/>
            <a:r>
              <a:rPr lang="ru-RU" sz="1800" dirty="0"/>
              <a:t>Планы</a:t>
            </a:r>
          </a:p>
          <a:p>
            <a:pPr lvl="1"/>
            <a:r>
              <a:rPr lang="ru-RU" sz="2000" dirty="0"/>
              <a:t>Скорректировать</a:t>
            </a:r>
            <a:r>
              <a:rPr lang="en-US" sz="2000" dirty="0"/>
              <a:t>:</a:t>
            </a:r>
            <a:endParaRPr lang="ru-RU" sz="2000" dirty="0"/>
          </a:p>
          <a:p>
            <a:pPr lvl="2"/>
            <a:r>
              <a:rPr lang="ru-RU" sz="1800" dirty="0"/>
              <a:t>Содержание разделов дисциплины</a:t>
            </a:r>
          </a:p>
          <a:p>
            <a:pPr lvl="2"/>
            <a:r>
              <a:rPr lang="ru-RU" sz="1800" dirty="0"/>
              <a:t>Задания на практику</a:t>
            </a:r>
          </a:p>
          <a:p>
            <a:pPr lvl="2"/>
            <a:r>
              <a:rPr lang="ru-RU" sz="1800" dirty="0"/>
              <a:t>Стиль изложения</a:t>
            </a:r>
          </a:p>
          <a:p>
            <a:pPr lvl="1"/>
            <a:r>
              <a:rPr lang="ru-RU" sz="2000" dirty="0"/>
              <a:t>Настроить</a:t>
            </a:r>
          </a:p>
          <a:p>
            <a:pPr lvl="2"/>
            <a:r>
              <a:rPr lang="en-US" sz="1800" dirty="0" err="1"/>
              <a:t>F_filter</a:t>
            </a:r>
            <a:r>
              <a:rPr lang="en-US" sz="1800" dirty="0"/>
              <a:t>()</a:t>
            </a:r>
            <a:endParaRPr lang="ru-RU" sz="1800" dirty="0"/>
          </a:p>
          <a:p>
            <a:pPr lvl="2"/>
            <a:endParaRPr lang="ru-RU" sz="1800" dirty="0"/>
          </a:p>
          <a:p>
            <a:pPr lvl="2"/>
            <a:endParaRPr lang="ru-RU" sz="1800" dirty="0"/>
          </a:p>
          <a:p>
            <a:pPr lvl="2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68989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3">
      <a:dk1>
        <a:srgbClr val="0F3F85"/>
      </a:dk1>
      <a:lt1>
        <a:srgbClr val="FFFFFF"/>
      </a:lt1>
      <a:dk2>
        <a:srgbClr val="000000"/>
      </a:dk2>
      <a:lt2>
        <a:srgbClr val="C0C0C0"/>
      </a:lt2>
      <a:accent1>
        <a:srgbClr val="2881E2"/>
      </a:accent1>
      <a:accent2>
        <a:srgbClr val="EA4A46"/>
      </a:accent2>
      <a:accent3>
        <a:srgbClr val="FFFFFF"/>
      </a:accent3>
      <a:accent4>
        <a:srgbClr val="0B3471"/>
      </a:accent4>
      <a:accent5>
        <a:srgbClr val="ACC1EE"/>
      </a:accent5>
      <a:accent6>
        <a:srgbClr val="D4423F"/>
      </a:accent6>
      <a:hlink>
        <a:srgbClr val="542EAA"/>
      </a:hlink>
      <a:folHlink>
        <a:srgbClr val="A1C244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ма Office 1">
        <a:dk1>
          <a:srgbClr val="295573"/>
        </a:dk1>
        <a:lt1>
          <a:srgbClr val="FFFFFF"/>
        </a:lt1>
        <a:dk2>
          <a:srgbClr val="000000"/>
        </a:dk2>
        <a:lt2>
          <a:srgbClr val="C0C0C0"/>
        </a:lt2>
        <a:accent1>
          <a:srgbClr val="298D70"/>
        </a:accent1>
        <a:accent2>
          <a:srgbClr val="D2AC40"/>
        </a:accent2>
        <a:accent3>
          <a:srgbClr val="FFFFFF"/>
        </a:accent3>
        <a:accent4>
          <a:srgbClr val="214761"/>
        </a:accent4>
        <a:accent5>
          <a:srgbClr val="ACC5BB"/>
        </a:accent5>
        <a:accent6>
          <a:srgbClr val="BE9B39"/>
        </a:accent6>
        <a:hlink>
          <a:srgbClr val="CC3300"/>
        </a:hlink>
        <a:folHlink>
          <a:srgbClr val="736F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104372"/>
        </a:dk1>
        <a:lt1>
          <a:srgbClr val="FFFFFF"/>
        </a:lt1>
        <a:dk2>
          <a:srgbClr val="000000"/>
        </a:dk2>
        <a:lt2>
          <a:srgbClr val="C0C0C0"/>
        </a:lt2>
        <a:accent1>
          <a:srgbClr val="4582AB"/>
        </a:accent1>
        <a:accent2>
          <a:srgbClr val="3CB48F"/>
        </a:accent2>
        <a:accent3>
          <a:srgbClr val="FFFFFF"/>
        </a:accent3>
        <a:accent4>
          <a:srgbClr val="0C3860"/>
        </a:accent4>
        <a:accent5>
          <a:srgbClr val="B0C1D2"/>
        </a:accent5>
        <a:accent6>
          <a:srgbClr val="35A381"/>
        </a:accent6>
        <a:hlink>
          <a:srgbClr val="3642B2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F3F85"/>
        </a:dk1>
        <a:lt1>
          <a:srgbClr val="FFFFFF"/>
        </a:lt1>
        <a:dk2>
          <a:srgbClr val="000000"/>
        </a:dk2>
        <a:lt2>
          <a:srgbClr val="C0C0C0"/>
        </a:lt2>
        <a:accent1>
          <a:srgbClr val="2881E2"/>
        </a:accent1>
        <a:accent2>
          <a:srgbClr val="EA4A46"/>
        </a:accent2>
        <a:accent3>
          <a:srgbClr val="FFFFFF"/>
        </a:accent3>
        <a:accent4>
          <a:srgbClr val="0B3471"/>
        </a:accent4>
        <a:accent5>
          <a:srgbClr val="ACC1EE"/>
        </a:accent5>
        <a:accent6>
          <a:srgbClr val="D4423F"/>
        </a:accent6>
        <a:hlink>
          <a:srgbClr val="542EAA"/>
        </a:hlink>
        <a:folHlink>
          <a:srgbClr val="A1C24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604</TotalTime>
  <Words>885</Words>
  <Application>Microsoft Office PowerPoint</Application>
  <PresentationFormat>Экран (4:3)</PresentationFormat>
  <Paragraphs>208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Wingdings</vt:lpstr>
      <vt:lpstr>Тема Office</vt:lpstr>
      <vt:lpstr>Image</vt:lpstr>
      <vt:lpstr>Лекция 1. Введение в курс "Защита программ и данных"</vt:lpstr>
      <vt:lpstr>О себе</vt:lpstr>
      <vt:lpstr>Контактные данные</vt:lpstr>
      <vt:lpstr>Текущая дисциплина – 1</vt:lpstr>
      <vt:lpstr>Текущая дисциплина – 2</vt:lpstr>
      <vt:lpstr>Описание занятий</vt:lpstr>
      <vt:lpstr>Список лекций</vt:lpstr>
      <vt:lpstr>Проведение занятий</vt:lpstr>
      <vt:lpstr>Опрос – 1</vt:lpstr>
      <vt:lpstr>Опрос – 2</vt:lpstr>
      <vt:lpstr>Опрос – 3</vt:lpstr>
      <vt:lpstr>Задание на практику – 1</vt:lpstr>
      <vt:lpstr>Задание на практику – 2</vt:lpstr>
      <vt:lpstr>Задание на практику – 3</vt:lpstr>
      <vt:lpstr>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Введение в курс "Защита программ и данных"</dc:title>
  <dc:creator>User</dc:creator>
  <cp:lastModifiedBy>User</cp:lastModifiedBy>
  <cp:revision>122</cp:revision>
  <dcterms:created xsi:type="dcterms:W3CDTF">2018-09-10T09:47:19Z</dcterms:created>
  <dcterms:modified xsi:type="dcterms:W3CDTF">2018-09-17T11:15:27Z</dcterms:modified>
</cp:coreProperties>
</file>